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3"/>
  </p:notesMasterIdLst>
  <p:sldIdLst>
    <p:sldId id="270" r:id="rId3"/>
    <p:sldId id="256" r:id="rId4"/>
    <p:sldId id="274" r:id="rId5"/>
    <p:sldId id="275" r:id="rId6"/>
    <p:sldId id="269" r:id="rId7"/>
    <p:sldId id="261" r:id="rId8"/>
    <p:sldId id="257" r:id="rId9"/>
    <p:sldId id="272" r:id="rId10"/>
    <p:sldId id="258" r:id="rId11"/>
    <p:sldId id="259" r:id="rId12"/>
    <p:sldId id="260" r:id="rId13"/>
    <p:sldId id="265" r:id="rId14"/>
    <p:sldId id="263" r:id="rId15"/>
    <p:sldId id="264" r:id="rId16"/>
    <p:sldId id="267" r:id="rId17"/>
    <p:sldId id="268" r:id="rId18"/>
    <p:sldId id="273" r:id="rId19"/>
    <p:sldId id="271" r:id="rId20"/>
    <p:sldId id="26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31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4.jpeg"/><Relationship Id="rId5" Type="http://schemas.openxmlformats.org/officeDocument/2006/relationships/image" Target="../media/image15.jpe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20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0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5.png"/><Relationship Id="rId5" Type="http://schemas.openxmlformats.org/officeDocument/2006/relationships/image" Target="../media/image4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.pn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5.jpeg"/><Relationship Id="rId4" Type="http://schemas.openxmlformats.org/officeDocument/2006/relationships/image" Target="../media/image7.jpg"/><Relationship Id="rId9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0329" y="2913592"/>
            <a:ext cx="461209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Project Status ( NOT a pitch ! )</a:t>
            </a:r>
          </a:p>
          <a:p>
            <a:pPr algn="ctr"/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https://totem.west.ile.nga.ic.gov/briefs.view</a:t>
            </a:r>
            <a:endParaRPr lang="en-US" dirty="0" smtClean="0"/>
          </a:p>
          <a:p>
            <a:pPr algn="r"/>
            <a:r>
              <a:rPr lang="en-US" dirty="0" smtClean="0"/>
              <a:t>Brian.d.james@coe.ic.gov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19" y="924732"/>
            <a:ext cx="4056769" cy="24959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02419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Calibrating </a:t>
            </a:r>
            <a:r>
              <a:rPr lang="en-US" dirty="0" smtClean="0"/>
              <a:t>Detectors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5544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SEPP Machine </a:t>
            </a:r>
            <a:r>
              <a:rPr lang="en-US" dirty="0"/>
              <a:t>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19" y="3695381"/>
            <a:ext cx="699820" cy="674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92" y="3695381"/>
            <a:ext cx="530296" cy="70116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1406" y="5040395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442041" y="274363"/>
            <a:ext cx="3184530" cy="1950532"/>
            <a:chOff x="7442041" y="274363"/>
            <a:chExt cx="3184530" cy="1950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7442041" y="965834"/>
                  <a:ext cx="1465111" cy="729556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LOW  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𝑇𝑐</m:t>
                          </m:r>
                        </m:den>
                      </m:f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041" y="965834"/>
                  <a:ext cx="1465111" cy="729556"/>
                </a:xfrm>
                <a:prstGeom prst="rect">
                  <a:avLst/>
                </a:prstGeom>
                <a:blipFill>
                  <a:blip r:embed="rId3"/>
                  <a:stretch>
                    <a:fillRect t="-32787" r="-16529" b="-6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8930640" y="1196340"/>
                  <a:ext cx="1695931" cy="365760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HIGH 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𝑇𝑐</m:t>
                          </m:r>
                        </m:den>
                      </m:f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640" y="1196340"/>
                  <a:ext cx="1695931" cy="365760"/>
                </a:xfrm>
                <a:prstGeom prst="rect">
                  <a:avLst/>
                </a:prstGeom>
                <a:blipFill>
                  <a:blip r:embed="rId4"/>
                  <a:stretch>
                    <a:fillRect t="-112903" r="-7500" b="-17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889" y="1568884"/>
              <a:ext cx="874682" cy="65601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160" y="274363"/>
              <a:ext cx="1160992" cy="708657"/>
            </a:xfrm>
            <a:prstGeom prst="rect">
              <a:avLst/>
            </a:prstGeom>
          </p:spPr>
        </p:pic>
      </p:grp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658721" y="3947160"/>
            <a:ext cx="659" cy="1303020"/>
          </a:xfrm>
          <a:prstGeom prst="line">
            <a:avLst/>
          </a:prstGeom>
          <a:ln w="25400">
            <a:solidFill>
              <a:schemeClr val="tx1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8923020" y="1196340"/>
            <a:ext cx="7620" cy="365760"/>
          </a:xfrm>
          <a:prstGeom prst="line">
            <a:avLst/>
          </a:prstGeom>
          <a:ln w="25400">
            <a:solidFill>
              <a:schemeClr val="tx1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17661" y="3390228"/>
            <a:ext cx="53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LOW</a:t>
            </a:r>
          </a:p>
          <a:p>
            <a:r>
              <a:rPr lang="en-US" sz="1400" dirty="0" smtClean="0"/>
              <a:t>SNR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8685243" y="1844041"/>
            <a:ext cx="518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High</a:t>
            </a:r>
          </a:p>
          <a:p>
            <a:r>
              <a:rPr lang="en-US" sz="1400" dirty="0" smtClean="0"/>
              <a:t>SNR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91261" y="553974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261" y="5539740"/>
                <a:ext cx="1928861" cy="7845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8218075" y="5539740"/>
            <a:ext cx="1324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</a:p>
          <a:p>
            <a:r>
              <a:rPr lang="en-US" sz="2000" dirty="0" smtClean="0"/>
              <a:t>Forecasted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9791261" y="6412507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/>
              <a:t>C</a:t>
            </a:r>
            <a:r>
              <a:rPr lang="en-US" sz="2000" dirty="0" smtClean="0"/>
              <a:t>ounts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925607" y="1040517"/>
            <a:ext cx="1185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Output</a:t>
            </a:r>
          </a:p>
          <a:p>
            <a:pPr algn="r"/>
            <a:r>
              <a:rPr lang="en-US" sz="2000" dirty="0" smtClean="0"/>
              <a:t>Observed</a:t>
            </a:r>
            <a:endParaRPr lang="en-US" sz="20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923020" y="1028740"/>
            <a:ext cx="7620" cy="666650"/>
          </a:xfrm>
          <a:prstGeom prst="line">
            <a:avLst/>
          </a:prstGeom>
          <a:ln w="25400">
            <a:solidFill>
              <a:schemeClr val="tx1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658721" y="4477339"/>
            <a:ext cx="0" cy="600306"/>
          </a:xfrm>
          <a:prstGeom prst="line">
            <a:avLst/>
          </a:prstGeom>
          <a:ln w="25400">
            <a:solidFill>
              <a:schemeClr val="tx1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259309" y="3567082"/>
            <a:ext cx="5144438" cy="2089666"/>
            <a:chOff x="6259309" y="3567082"/>
            <a:chExt cx="5144438" cy="208966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259309" y="3567082"/>
              <a:ext cx="527782" cy="25035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875965" y="5406390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6300941" y="3532118"/>
            <a:ext cx="527782" cy="2503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00" y="1667969"/>
            <a:ext cx="459202" cy="3444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10821054" y="5483817"/>
            <a:ext cx="527782" cy="2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775" y="2590622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:r>
                  <a:rPr lang="en-US" dirty="0" smtClean="0">
                    <a:sym typeface="Wingdings" panose="05000000000000000000" pitchFamily="2" charset="2"/>
                  </a:rPr>
                  <a:t>Faster </a:t>
                </a:r>
                <a:r>
                  <a:rPr lang="en-US" dirty="0" smtClean="0">
                    <a:sym typeface="Wingdings" panose="05000000000000000000" pitchFamily="2" charset="2"/>
                  </a:rPr>
                  <a:t>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50984" y="3392199"/>
            <a:ext cx="437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Training voxel networks </a:t>
            </a:r>
          </a:p>
          <a:p>
            <a:pPr algn="r"/>
            <a:r>
              <a:rPr lang="en-US" sz="2800" dirty="0" smtClean="0"/>
              <a:t>to learn </a:t>
            </a:r>
          </a:p>
          <a:p>
            <a:pPr algn="r"/>
            <a:r>
              <a:rPr lang="en-US" sz="2800" dirty="0"/>
              <a:t>hidden Markov parameters</a:t>
            </a:r>
            <a:endParaRPr lang="en-US" sz="2800" dirty="0" smtClean="0"/>
          </a:p>
          <a:p>
            <a:pPr algn="r"/>
            <a:r>
              <a:rPr lang="en-US" sz="2800" dirty="0" smtClean="0"/>
              <a:t>of a Brownian motion</a:t>
            </a:r>
            <a:endParaRPr lang="en-US" sz="2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734682" y="3975614"/>
            <a:ext cx="1497427" cy="1570160"/>
            <a:chOff x="1012706" y="1856386"/>
            <a:chExt cx="1497427" cy="1570160"/>
          </a:xfrm>
        </p:grpSpPr>
        <p:grpSp>
          <p:nvGrpSpPr>
            <p:cNvPr id="35" name="Group 34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9" idx="1"/>
              <a:endCxn id="4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5" idx="6"/>
              <a:endCxn id="9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5" idx="6"/>
              <a:endCxn id="6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2" idx="6"/>
              <a:endCxn id="6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2" idx="6"/>
              <a:endCxn id="9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7150184" y="1571605"/>
            <a:ext cx="3143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P(voxel, voxel)</a:t>
            </a:r>
            <a:endParaRPr lang="en-US" sz="40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38" y="4520320"/>
            <a:ext cx="459202" cy="34440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945" y="317129"/>
            <a:ext cx="650777" cy="62723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20" y="273608"/>
            <a:ext cx="523249" cy="6918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533097" y="952384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46" name="TextBox 45"/>
          <p:cNvSpPr txBox="1"/>
          <p:nvPr/>
        </p:nvSpPr>
        <p:spPr>
          <a:xfrm>
            <a:off x="9289340" y="944367"/>
            <a:ext cx="936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946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14" y="2610426"/>
            <a:ext cx="1685141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73711" y="5828241"/>
            <a:ext cx="3818995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GPU Power Consumption</a:t>
            </a:r>
          </a:p>
          <a:p>
            <a:pPr algn="r"/>
            <a:r>
              <a:rPr lang="en-US" sz="1600" dirty="0" smtClean="0"/>
              <a:t>= 50 % of GDP growth</a:t>
            </a:r>
          </a:p>
          <a:p>
            <a:pPr algn="r"/>
            <a:r>
              <a:rPr lang="en-US" sz="1600" dirty="0" smtClean="0"/>
              <a:t>= 20 % of growth in bad </a:t>
            </a:r>
            <a:r>
              <a:rPr lang="en-US" sz="1600" b="1" dirty="0" smtClean="0">
                <a:solidFill>
                  <a:srgbClr val="FF0000"/>
                </a:solidFill>
              </a:rPr>
              <a:t>Private Sector</a:t>
            </a:r>
            <a:r>
              <a:rPr lang="en-US" sz="1600" dirty="0" smtClean="0"/>
              <a:t> debt</a:t>
            </a:r>
          </a:p>
          <a:p>
            <a:pPr algn="r"/>
            <a:r>
              <a:rPr lang="en-US" sz="1600" dirty="0" smtClean="0"/>
              <a:t>over last 10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3" y="4002335"/>
            <a:ext cx="623277" cy="388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" y="3512518"/>
            <a:ext cx="623277" cy="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7984" y="1004473"/>
            <a:ext cx="4336913" cy="2438400"/>
            <a:chOff x="4377984" y="1004473"/>
            <a:chExt cx="4336913" cy="243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984" y="1004473"/>
              <a:ext cx="36576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51"/>
            <a:stretch/>
          </p:blipFill>
          <p:spPr>
            <a:xfrm>
              <a:off x="6343172" y="1677573"/>
              <a:ext cx="2371725" cy="1765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907416" y="307457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09860" y="290312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5241" y="2772155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772" y="351416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>
          <a:xfrm>
            <a:off x="5277969" y="4813705"/>
            <a:ext cx="447931" cy="415222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8" name="Rectangle 7"/>
          <p:cNvSpPr/>
          <p:nvPr/>
        </p:nvSpPr>
        <p:spPr>
          <a:xfrm>
            <a:off x="7924750" y="3445109"/>
            <a:ext cx="1872323" cy="569088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 smtClean="0">
                <a:solidFill>
                  <a:schemeClr val="tx1"/>
                </a:solidFill>
              </a:rPr>
              <a:t>COGNOS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Forecasts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77984" y="352379"/>
            <a:ext cx="2129647" cy="103478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Event Providers (</a:t>
            </a:r>
            <a:r>
              <a:rPr lang="en-US" sz="1200" b="1" dirty="0" err="1" smtClean="0">
                <a:solidFill>
                  <a:schemeClr val="tx1"/>
                </a:solidFill>
              </a:rPr>
              <a:t>xyzt</a:t>
            </a:r>
            <a:r>
              <a:rPr lang="en-US" sz="12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200" b="1" dirty="0" smtClean="0">
              <a:solidFill>
                <a:schemeClr val="tx1"/>
              </a:solidFill>
            </a:endParaRP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ADSB </a:t>
            </a:r>
            <a:r>
              <a:rPr lang="en-US" sz="1200" dirty="0" err="1" smtClean="0">
                <a:solidFill>
                  <a:schemeClr val="tx1"/>
                </a:solidFill>
              </a:rPr>
              <a:t>Airtrack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r"/>
            <a:r>
              <a:rPr lang="en-US" sz="1200" dirty="0">
                <a:solidFill>
                  <a:schemeClr val="tx1"/>
                </a:solidFill>
              </a:rPr>
              <a:t>Overhead </a:t>
            </a:r>
            <a:r>
              <a:rPr lang="en-US" sz="1200" dirty="0" smtClean="0">
                <a:solidFill>
                  <a:schemeClr val="tx1"/>
                </a:solidFill>
              </a:rPr>
              <a:t>IR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ITAR Transactions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6200" y="4029236"/>
            <a:ext cx="1872323" cy="138499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TOTEM</a:t>
            </a:r>
          </a:p>
          <a:p>
            <a:pPr algn="r"/>
            <a:r>
              <a:rPr lang="en-US" sz="1200" dirty="0" smtClean="0"/>
              <a:t>Metrics</a:t>
            </a:r>
          </a:p>
          <a:p>
            <a:pPr algn="ctr"/>
            <a:endParaRPr lang="en-US" sz="1200" b="1" dirty="0"/>
          </a:p>
          <a:p>
            <a:r>
              <a:rPr lang="en-US" sz="1200" dirty="0"/>
              <a:t>SNR </a:t>
            </a:r>
          </a:p>
          <a:p>
            <a:r>
              <a:rPr lang="en-US" sz="1200" dirty="0"/>
              <a:t>% Complete </a:t>
            </a:r>
          </a:p>
          <a:p>
            <a:r>
              <a:rPr lang="en-US" sz="1200" dirty="0"/>
              <a:t>Est Time to Complete</a:t>
            </a:r>
          </a:p>
          <a:p>
            <a:r>
              <a:rPr lang="en-US" sz="1200" dirty="0" smtClean="0"/>
              <a:t>Relevance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6043229" y="5467242"/>
            <a:ext cx="3738669" cy="1156870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Metric Providers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Prof</a:t>
            </a:r>
            <a:r>
              <a:rPr lang="en-US" sz="1200" dirty="0">
                <a:solidFill>
                  <a:schemeClr val="tx1"/>
                </a:solidFill>
              </a:rPr>
              <a:t>. Mandel, Wilson’s Chair Physic, RIT</a:t>
            </a:r>
          </a:p>
          <a:p>
            <a:r>
              <a:rPr lang="en-US" sz="1200" dirty="0">
                <a:solidFill>
                  <a:schemeClr val="tx1"/>
                </a:solidFill>
              </a:rPr>
              <a:t>Prof. Wolf, Lee </a:t>
            </a:r>
            <a:r>
              <a:rPr lang="en-US" sz="1200" dirty="0" err="1" smtClean="0">
                <a:solidFill>
                  <a:schemeClr val="tx1"/>
                </a:solidFill>
              </a:rPr>
              <a:t>DuBridges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Chair Physics, </a:t>
            </a:r>
            <a:r>
              <a:rPr lang="en-US" sz="1200" dirty="0" smtClean="0">
                <a:solidFill>
                  <a:schemeClr val="tx1"/>
                </a:solidFill>
              </a:rPr>
              <a:t>RIT</a:t>
            </a:r>
          </a:p>
          <a:p>
            <a:r>
              <a:rPr lang="en-US" sz="1200" dirty="0">
                <a:solidFill>
                  <a:schemeClr val="tx1"/>
                </a:solidFill>
              </a:rPr>
              <a:t>Prof. </a:t>
            </a:r>
            <a:r>
              <a:rPr lang="en-US" sz="1200" dirty="0" err="1">
                <a:solidFill>
                  <a:schemeClr val="tx1"/>
                </a:solidFill>
              </a:rPr>
              <a:t>Frieden</a:t>
            </a:r>
            <a:r>
              <a:rPr lang="en-US" sz="1200" dirty="0">
                <a:solidFill>
                  <a:schemeClr val="tx1"/>
                </a:solidFill>
              </a:rPr>
              <a:t>, Optical </a:t>
            </a:r>
            <a:r>
              <a:rPr lang="en-US" sz="1200" dirty="0" err="1">
                <a:solidFill>
                  <a:schemeClr val="tx1"/>
                </a:solidFill>
              </a:rPr>
              <a:t>Sci</a:t>
            </a:r>
            <a:r>
              <a:rPr lang="en-US" sz="1200" dirty="0">
                <a:solidFill>
                  <a:schemeClr val="tx1"/>
                </a:solidFill>
              </a:rPr>
              <a:t> Chair, </a:t>
            </a:r>
            <a:r>
              <a:rPr lang="en-US" sz="1200" dirty="0" err="1">
                <a:solidFill>
                  <a:schemeClr val="tx1"/>
                </a:solidFill>
              </a:rPr>
              <a:t>UofAz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Prof. Goodman, </a:t>
            </a:r>
            <a:r>
              <a:rPr lang="en-US" sz="1200" dirty="0" smtClean="0">
                <a:solidFill>
                  <a:schemeClr val="tx1"/>
                </a:solidFill>
              </a:rPr>
              <a:t>EE Chair, Stanford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38" y="5951170"/>
            <a:ext cx="840193" cy="6063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934" y="3516617"/>
            <a:ext cx="342591" cy="452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04092" y="1942391"/>
            <a:ext cx="531492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Voxel</a:t>
            </a:r>
            <a:endParaRPr lang="en-US" sz="1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7338935" y="4603388"/>
            <a:ext cx="531382" cy="739031"/>
            <a:chOff x="10041122" y="5067137"/>
            <a:chExt cx="531382" cy="7390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041122" y="5067137"/>
              <a:ext cx="527782" cy="25035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041122" y="5215335"/>
              <a:ext cx="527782" cy="25035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044722" y="5555810"/>
              <a:ext cx="527782" cy="2503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5412" y="5348275"/>
              <a:ext cx="459202" cy="34440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80" y="3643393"/>
            <a:ext cx="459202" cy="344401"/>
          </a:xfrm>
          <a:prstGeom prst="rect">
            <a:avLst/>
          </a:prstGeom>
        </p:spPr>
      </p:pic>
      <p:sp>
        <p:nvSpPr>
          <p:cNvPr id="35" name="Snip Single Corner Rectangle 34"/>
          <p:cNvSpPr/>
          <p:nvPr/>
        </p:nvSpPr>
        <p:spPr>
          <a:xfrm>
            <a:off x="9829468" y="4029236"/>
            <a:ext cx="1839618" cy="634775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FREE</a:t>
            </a:r>
          </a:p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R&amp;D ONLY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1"/>
          <a:srcRect t="3243"/>
          <a:stretch/>
        </p:blipFill>
        <p:spPr>
          <a:xfrm>
            <a:off x="10041122" y="4118967"/>
            <a:ext cx="388274" cy="387132"/>
          </a:xfrm>
          <a:prstGeom prst="rect">
            <a:avLst/>
          </a:prstGeom>
        </p:spPr>
      </p:pic>
      <p:sp>
        <p:nvSpPr>
          <p:cNvPr id="46" name="Snip Single Corner Rectangle 45"/>
          <p:cNvSpPr/>
          <p:nvPr/>
        </p:nvSpPr>
        <p:spPr>
          <a:xfrm>
            <a:off x="9829468" y="3437028"/>
            <a:ext cx="1839618" cy="555279"/>
          </a:xfrm>
          <a:prstGeom prst="snip1Rect">
            <a:avLst>
              <a:gd name="adj" fmla="val 31030"/>
            </a:avLst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BAH + ICR INC</a:t>
            </a:r>
          </a:p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$$ = 12 HHEADS</a:t>
            </a:r>
          </a:p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BLITZ USER BASE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8" b="30033"/>
          <a:stretch/>
        </p:blipFill>
        <p:spPr>
          <a:xfrm>
            <a:off x="9975891" y="3542410"/>
            <a:ext cx="518737" cy="29150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24750" y="4051474"/>
            <a:ext cx="1872323" cy="138499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TOTEM</a:t>
            </a:r>
          </a:p>
          <a:p>
            <a:pPr algn="r"/>
            <a:r>
              <a:rPr lang="en-US" sz="1200" dirty="0" smtClean="0"/>
              <a:t>Forecasts</a:t>
            </a:r>
          </a:p>
          <a:p>
            <a:endParaRPr lang="en-US" sz="1200" dirty="0" smtClean="0"/>
          </a:p>
          <a:p>
            <a:r>
              <a:rPr lang="en-US" sz="1200" dirty="0" smtClean="0"/>
              <a:t>Arrival Rate</a:t>
            </a:r>
          </a:p>
          <a:p>
            <a:r>
              <a:rPr lang="en-US" sz="1200" dirty="0" smtClean="0"/>
              <a:t>Trigger </a:t>
            </a:r>
            <a:r>
              <a:rPr lang="en-US" sz="1200" dirty="0" smtClean="0"/>
              <a:t>Function</a:t>
            </a:r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54" name="Rectangle 53"/>
          <p:cNvSpPr/>
          <p:nvPr/>
        </p:nvSpPr>
        <p:spPr>
          <a:xfrm>
            <a:off x="7924750" y="2614423"/>
            <a:ext cx="1872323" cy="81411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Engine Providers</a:t>
            </a: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r"/>
            <a:r>
              <a:rPr lang="en-US" sz="1200" b="1" dirty="0" smtClean="0">
                <a:solidFill>
                  <a:schemeClr val="tx1"/>
                </a:solidFill>
              </a:rPr>
              <a:t>THRESHER</a:t>
            </a:r>
          </a:p>
          <a:p>
            <a:pPr algn="r"/>
            <a:r>
              <a:rPr lang="en-US" sz="1200" b="1" dirty="0" smtClean="0">
                <a:solidFill>
                  <a:srgbClr val="FF0000"/>
                </a:solidFill>
              </a:rPr>
              <a:t>R</a:t>
            </a:r>
            <a:r>
              <a:rPr lang="en-US" sz="1200" b="1" dirty="0" smtClean="0">
                <a:solidFill>
                  <a:srgbClr val="00B050"/>
                </a:solidFill>
              </a:rPr>
              <a:t>G</a:t>
            </a:r>
            <a:r>
              <a:rPr lang="en-US" sz="1200" b="1" dirty="0" smtClean="0">
                <a:solidFill>
                  <a:srgbClr val="00B0F0"/>
                </a:solidFill>
              </a:rPr>
              <a:t>B</a:t>
            </a:r>
            <a:r>
              <a:rPr lang="en-US" sz="1200" b="1" dirty="0" smtClean="0">
                <a:solidFill>
                  <a:schemeClr val="bg1"/>
                </a:solidFill>
              </a:rPr>
              <a:t>W</a:t>
            </a:r>
            <a:r>
              <a:rPr lang="en-US" sz="1200" dirty="0" smtClean="0">
                <a:solidFill>
                  <a:schemeClr val="tx1"/>
                </a:solidFill>
              </a:rPr>
              <a:t> Crack Detector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503" y="4072698"/>
            <a:ext cx="387128" cy="37312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179451" y="4566175"/>
            <a:ext cx="543980" cy="413136"/>
            <a:chOff x="2559729" y="4546170"/>
            <a:chExt cx="543980" cy="41313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2559729" y="4546170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2575927" y="4708948"/>
              <a:ext cx="527782" cy="250358"/>
            </a:xfrm>
            <a:prstGeom prst="rect">
              <a:avLst/>
            </a:prstGeom>
          </p:spPr>
        </p:pic>
      </p:grpSp>
      <p:cxnSp>
        <p:nvCxnSpPr>
          <p:cNvPr id="29" name="Elbow Connector 28"/>
          <p:cNvCxnSpPr>
            <a:stCxn id="10" idx="1"/>
          </p:cNvCxnSpPr>
          <p:nvPr/>
        </p:nvCxnSpPr>
        <p:spPr>
          <a:xfrm rot="10800000">
            <a:off x="5855604" y="3074574"/>
            <a:ext cx="170596" cy="1647161"/>
          </a:xfrm>
          <a:prstGeom prst="bentConnector2">
            <a:avLst/>
          </a:prstGeom>
          <a:ln w="825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0" idx="1"/>
          </p:cNvCxnSpPr>
          <p:nvPr/>
        </p:nvCxnSpPr>
        <p:spPr>
          <a:xfrm rot="10800000">
            <a:off x="5031446" y="3482286"/>
            <a:ext cx="994755" cy="1239448"/>
          </a:xfrm>
          <a:prstGeom prst="bentConnector2">
            <a:avLst/>
          </a:prstGeom>
          <a:ln w="825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0" idx="1"/>
          </p:cNvCxnSpPr>
          <p:nvPr/>
        </p:nvCxnSpPr>
        <p:spPr>
          <a:xfrm rot="10800000">
            <a:off x="5515776" y="3246024"/>
            <a:ext cx="510425" cy="1475711"/>
          </a:xfrm>
          <a:prstGeom prst="bentConnector2">
            <a:avLst/>
          </a:prstGeom>
          <a:ln w="825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0933" y="4093846"/>
            <a:ext cx="387128" cy="3731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2727" y="5507256"/>
            <a:ext cx="387128" cy="3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</a:t>
              </a:r>
              <a:r>
                <a:rPr lang="en-US" sz="3200" dirty="0" smtClean="0"/>
                <a:t>Learning</a:t>
              </a:r>
              <a:endParaRPr lang="en-US" sz="3200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</a:t>
              </a:r>
              <a:r>
                <a:rPr lang="en-US" sz="3200" dirty="0" smtClean="0"/>
                <a:t>Learning</a:t>
              </a:r>
              <a:endParaRPr lang="en-US" sz="3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27017"/>
              </p:ext>
            </p:extLst>
          </p:nvPr>
        </p:nvGraphicFramePr>
        <p:xfrm>
          <a:off x="1477529" y="4024555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96142"/>
              </p:ext>
            </p:extLst>
          </p:nvPr>
        </p:nvGraphicFramePr>
        <p:xfrm>
          <a:off x="1593581" y="1869660"/>
          <a:ext cx="9165463" cy="422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Machine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Learning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Metrics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  <a:endParaRPr lang="en-US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  <a:endParaRPr lang="en-US" baseline="0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  <a:endParaRPr lang="en-US" baseline="0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endParaRPr lang="en-US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654342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Forecasts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  <a:endParaRPr lang="en-US" baseline="0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  <a:endParaRPr lang="en-US" b="0" u="none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  <a:tr h="971444">
                <a:tc vMerge="1">
                  <a:txBody>
                    <a:bodyPr/>
                    <a:lstStyle/>
                    <a:p>
                      <a:pPr algn="r"/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  <a:endParaRPr lang="en-US" b="1" baseline="0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  <a:endParaRPr lang="en-US" baseline="0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  <a:endParaRPr lang="en-US" dirty="0" smtClean="0"/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endParaRPr lang="en-US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87416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1" y="209423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17" y="2178354"/>
            <a:ext cx="553912" cy="732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4033234" y="3419488"/>
            <a:ext cx="527782" cy="250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4026767" y="3640011"/>
            <a:ext cx="527782" cy="250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4026767" y="4317332"/>
            <a:ext cx="527782" cy="2503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67" y="5511781"/>
            <a:ext cx="459202" cy="3444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34" y="3845279"/>
            <a:ext cx="459202" cy="3444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4002858" y="4941960"/>
            <a:ext cx="527782" cy="250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6853169" y="4923366"/>
            <a:ext cx="527782" cy="2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13542" y="309616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all machine learners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623</Words>
  <Application>Microsoft Office PowerPoint</Application>
  <PresentationFormat>Widescreen</PresentationFormat>
  <Paragraphs>246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359</cp:revision>
  <dcterms:created xsi:type="dcterms:W3CDTF">2018-06-11T16:15:18Z</dcterms:created>
  <dcterms:modified xsi:type="dcterms:W3CDTF">2018-07-11T22:08:49Z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